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786" autoAdjust="0"/>
    <p:restoredTop sz="94660"/>
  </p:normalViewPr>
  <p:slideViewPr>
    <p:cSldViewPr snapToGrid="0">
      <p:cViewPr>
        <p:scale>
          <a:sx n="81" d="100"/>
          <a:sy n="81" d="100"/>
        </p:scale>
        <p:origin x="25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13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8382FFDD-A4AD-4AC8-8558-BB070B5B26AB}" type="datetimeFigureOut">
              <a:rPr lang="ru-RU"/>
              <a:pPr>
                <a:defRPr/>
              </a:pPr>
              <a:t>02.06.2015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EC66E-BD8B-4F0B-8C3B-7F43C0F70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128F8-78F4-4B32-84A9-F2D0AE86DD48}" type="datetimeFigureOut">
              <a:rPr lang="ru-RU"/>
              <a:pPr>
                <a:defRPr/>
              </a:pPr>
              <a:t>02.06.2015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A1ADC-0DC7-454F-9AB5-17C7EC2B5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 rot="5400000" flipV="1">
            <a:off x="10058400" y="58738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AA409-22C9-4594-AB12-951B264C80F7}" type="datetimeFigureOut">
              <a:rPr lang="ru-RU"/>
              <a:pPr>
                <a:defRPr/>
              </a:pPr>
              <a:t>02.06.2015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F8CC4-63A0-4C2D-B170-14700976C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CCF6-6031-45C3-9226-BCAA0C393A2D}" type="datetimeFigureOut">
              <a:rPr lang="ru-RU"/>
              <a:pPr>
                <a:defRPr/>
              </a:pPr>
              <a:t>02.06.2015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15D2C-9995-4EE8-BC55-4D5231864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11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FDCBF-092E-4858-8DD3-007086E96B5D}" type="datetimeFigureOut">
              <a:rPr lang="ru-RU"/>
              <a:pPr>
                <a:defRPr/>
              </a:pPr>
              <a:t>02.06.2015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D4B22-08D2-4021-8815-5A582DF1B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B1668-B1C6-47C2-85F4-8709376DA9B3}" type="datetimeFigureOut">
              <a:rPr lang="ru-RU"/>
              <a:pPr>
                <a:defRPr/>
              </a:pPr>
              <a:t>02.06.2015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B43DE-9CBB-46C4-B6AC-235E7D716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C3F99-B24D-48FE-8B0A-FC05A8CBE570}" type="datetimeFigureOut">
              <a:rPr lang="ru-RU"/>
              <a:pPr>
                <a:defRPr/>
              </a:pPr>
              <a:t>02.06.2015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C7DB9-DB0B-4700-A93C-181741F4E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A7581-B4F6-43BA-90D1-1CB6DDB001DB}" type="datetimeFigureOut">
              <a:rPr lang="ru-RU"/>
              <a:pPr>
                <a:defRPr/>
              </a:pPr>
              <a:t>02.06.2015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D3086-12FF-485D-A931-A64B2B9A4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8746D-9A23-466F-AA65-1EEA6773A936}" type="datetimeFigureOut">
              <a:rPr lang="ru-RU"/>
              <a:pPr>
                <a:defRPr/>
              </a:pPr>
              <a:t>02.06.2015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35990-7289-4C3F-B710-65E1BD042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2629A-CACE-4EA4-B835-C9DF95A43C39}" type="datetimeFigureOut">
              <a:rPr lang="ru-RU"/>
              <a:pPr>
                <a:defRPr/>
              </a:pPr>
              <a:t>02.06.2015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FECB-021D-4760-ABF0-A9546D753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/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C582-A8D3-4ACA-826D-13F049912C16}" type="datetimeFigureOut">
              <a:rPr lang="ru-RU"/>
              <a:pPr>
                <a:defRPr/>
              </a:pPr>
              <a:t>02.06.2015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4A2F7-FBA7-4A01-9C58-62D89E1E95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3938" y="585788"/>
            <a:ext cx="9720262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23938" y="2286000"/>
            <a:ext cx="97202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3938" y="6470650"/>
            <a:ext cx="21542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1DFE650B-495D-44EE-A737-42AF7E038FE3}" type="datetimeFigureOut">
              <a:rPr lang="ru-RU"/>
              <a:pPr>
                <a:defRPr/>
              </a:pPr>
              <a:t>02.06.2015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3463" y="6470650"/>
            <a:ext cx="59007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863" y="6470650"/>
            <a:ext cx="9731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3A9BFFB2-A0EC-402F-BF60-AB65CCDAB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7088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18" r:id="rId1"/>
    <p:sldLayoutId id="2147484012" r:id="rId2"/>
    <p:sldLayoutId id="2147484019" r:id="rId3"/>
    <p:sldLayoutId id="2147484013" r:id="rId4"/>
    <p:sldLayoutId id="2147484014" r:id="rId5"/>
    <p:sldLayoutId id="2147484015" r:id="rId6"/>
    <p:sldLayoutId id="2147484020" r:id="rId7"/>
    <p:sldLayoutId id="2147484016" r:id="rId8"/>
    <p:sldLayoutId id="2147484021" r:id="rId9"/>
    <p:sldLayoutId id="2147484017" r:id="rId10"/>
    <p:sldLayoutId id="2147484022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5000" kern="1200" cap="all" spc="1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Calibri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Calibri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Calibri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Calibri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Calibri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Calibri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Calibri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Calibri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25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6288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959350"/>
            <a:ext cx="7848600" cy="1463675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ru-RU" sz="5400" cap="none" smtClean="0">
                <a:latin typeface="Times New Roman" pitchFamily="18" charset="0"/>
                <a:cs typeface="Times New Roman" pitchFamily="18" charset="0"/>
              </a:rPr>
              <a:t>БАНКОВСКАЯ СИСТЕМА ФРАНЦИИ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80438" y="4786313"/>
            <a:ext cx="3230562" cy="1636712"/>
          </a:xfrm>
        </p:spPr>
        <p:txBody>
          <a:bodyPr rtlCol="0"/>
          <a:lstStyle/>
          <a:p>
            <a:pPr fontAlgn="auto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636125" y="51244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478713" y="4217988"/>
            <a:ext cx="6096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Дисциплина «Финансово-кредитные системы зарубежных стран»</a:t>
            </a:r>
          </a:p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Преподаватель: Шердакова Т.А., ассистент кафедры финансов и кредита</a:t>
            </a:r>
          </a:p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Тема лекции: «Финансово-кредитная система Франции»</a:t>
            </a:r>
          </a:p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Специальность: «Финансы и кредит»</a:t>
            </a:r>
          </a:p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Курс: 2 курс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38" y="-2546350"/>
            <a:ext cx="9720262" cy="92884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solidFill>
                  <a:srgbClr val="0070C0"/>
                </a:solidFill>
              </a:rPr>
              <a:t>Во-вторых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государство участвует в капитале ряда банков. Такого рода кредитные учреждения можно считать «полугосударственными». Доля государственного и полугосударственного сектора в сводном балансе кредитных учреждений Франции составляет около 80%.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38" y="-931863"/>
            <a:ext cx="9720262" cy="8572501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>
                <a:solidFill>
                  <a:srgbClr val="0070C0"/>
                </a:solidFill>
              </a:rPr>
              <a:t>В-третьих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государственное регулирование банковского дела осуществляется как через Банк Франции, так и через Национальный кредитный совет, президентом которого является министр финансов, а вице-президентом — управляющий Банком Франции. В совет, состоящий из 46 членов, входят восемь представителей различных министерств, а большинство других членов, представляющих различные отрасли хозяйства, утверждаются министром финансов. Национальный кредитный совет наделен правом контроля над кредитом и банками (определение условий кредита, минимальных обязательных банковских резервов и т.д.). Кроме того, существует банковская контрольная комиссия в составе шести членов, являющихся главным образом представителями правительственных органов.</a:t>
            </a:r>
            <a:b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Государство проводит кредитную политику, регулируя учетные ставки, нормы банковских резервов и т.д. Государственный контроль и регулирование распределения кредитных ресурсов играют важную роль в осуществлении во Франции государственного программирования экономики.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38" y="-3119438"/>
            <a:ext cx="9720262" cy="102885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600" dirty="0">
                <a:solidFill>
                  <a:srgbClr val="0070C0"/>
                </a:solidFill>
              </a:rPr>
              <a:t>В-четвертых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банки принимают активное участие в финансировании государства через учет казначейских векселей и покупку государственных ценных бумаг. Здесь банковский кредит срастается с государственным бюджетом и активно содействует мобилизации средств, которые тратятся государством на оплату заказов и своих расходов.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38" y="1435100"/>
            <a:ext cx="10213975" cy="34877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степени развития государственного регулирования в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банковской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сфере Франция занимает </a:t>
            </a:r>
            <a:r>
              <a:rPr lang="ru-RU" sz="4000" dirty="0">
                <a:solidFill>
                  <a:srgbClr val="0070C0"/>
                </a:solidFill>
              </a:rPr>
              <a:t>первое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место.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959350"/>
            <a:ext cx="7772400" cy="14636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Спасибо за внимание!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10600" y="4959350"/>
            <a:ext cx="3200400" cy="1463675"/>
          </a:xfrm>
        </p:spPr>
        <p:txBody>
          <a:bodyPr rtlCol="0"/>
          <a:lstStyle/>
          <a:p>
            <a:pPr fontAlgn="auto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38" y="585788"/>
            <a:ext cx="5419725" cy="6029325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Банк Франции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200" dirty="0" err="1" smtClean="0">
                <a:solidFill>
                  <a:srgbClr val="0070C0"/>
                </a:solidFill>
              </a:rPr>
              <a:t>Bank</a:t>
            </a:r>
            <a:r>
              <a:rPr lang="ru-RU" sz="2200" dirty="0" smtClean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of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France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был основан в 1800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г. Наполеоном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Бонапартом и получил официальное разрешение на деятельность в 1803г., когда еще не существовало никаких других французских банков, Банк Франции более века оставался крупнейшим коммерческим Банком Франции, который не только выполнял функции Центрального банка страны, но и непосредственно обслуживал клиентов через широкую сеть отделений и контор. В настоящее время он не осуществляет операции с частной торгово-промышленной клиентурой, хотя до сих пор сохраняет обширную сеть отделений по всей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Франции.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33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708775" y="323850"/>
            <a:ext cx="4776788" cy="62166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38" y="585788"/>
            <a:ext cx="10641012" cy="58912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 1936 г. Банк Франции управлялся Советом, состоявшим из 15 «регентов». В 1936 г. он был заменен на Генеральный совет, включавший уже 20 директоров. По закону от 2 декабря 1945 г. капитал Банка Франции был передан государству, вследствие чего он до сих пор сохраняет статус государственного учреждения</a:t>
            </a:r>
            <a:b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Банк Франции отвечает за разработку и реализацию монетарной политики в целях обеспечения стабильности цен; решения принимаются коллегиально Советом по монетарной политике, состоящим из девяти человек, независимость мнений которых гарантируется положениями устава об их назначении и сроках полномочий; с целью обеспечения независимого статуса Совета по монетарной политике в процессе принятия решений членам Совета запрещено запрашивать мнение или следовать указаниям правительства в этой области.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275" y="-68263"/>
            <a:ext cx="10350500" cy="72469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Структура Банка Франции включает в себя два совета: Совет по монетарной политике и Генеральный совет.</a:t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компетенцию Совета по монетарной политике входит разработка монетарной тактики и стратегии государства, определение основных денежных агрегатов и других показателей, обеспечивающих достижение конечных целей монетарной политики. Возглавляет Совет управляющий Банком, кроме него, в Совет входят восемь членов, назначаемых Советом министров.</a:t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Оперативной деятельностью Банка Франции руководит Генеральный совет. Он занимается кадровыми вопросами, определением прибыли Банка и другими. Организационно в Генеральный совет входят Совет по монетарной политике, представители Совета министров, казначейства и других структур.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388" y="-1555750"/>
            <a:ext cx="10672762" cy="85550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solidFill>
                  <a:srgbClr val="0070C0"/>
                </a:solidFill>
              </a:rPr>
              <a:t>Французские банки играют заметную роль на мировой арене. 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Четыре ведущих: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«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Банк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насьональ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де Пари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Креди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агриколь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Креди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Лионнэ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Сосьете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женераль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они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входят в число 25 крупнейших банков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мира.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98113" y="179388"/>
            <a:ext cx="446087" cy="222250"/>
          </a:xfrm>
        </p:spPr>
        <p:txBody>
          <a:bodyPr rtlCol="0">
            <a:normAutofit fontScale="55000" lnSpcReduction="20000"/>
          </a:bodyPr>
          <a:lstStyle/>
          <a:p>
            <a:pPr marL="0" indent="0" fontAlgn="auto">
              <a:buFont typeface="Tw Cen MT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38" y="-444500"/>
            <a:ext cx="9802812" cy="79057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Банк Франции </a:t>
            </a: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является местом хранения золотовалютных резервов страны. Он выполняет также функцию банка 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государства</a:t>
            </a: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Прямое кредитование банком государства осуществляется в размерах, определяемых договоренностью между управляющим банка и министром экономики и финансов. Косвенное кредитование банком государства скрывается под рубрикой «учетного портфеля», в составе которого видное место 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занимают </a:t>
            </a: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казначейские векселя. Банк Франции также покупает 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государственные </a:t>
            </a: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ценные бумаги и предоставляет под них ссуды. Свободные денежные средства казначейства находятся на его текущем счете в этом банке. Важной стороной деятельности банка являются осуществление валютного контроля и 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регулирование </a:t>
            </a: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кредита путем маневрирования процентными ставками и нормами обязательных резервов.</a:t>
            </a:r>
            <a:b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Банк Франции, имеющий 258 контор, служит «банком 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банков</a:t>
            </a: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», что выражается в сосредоточении у него банковских 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резервов </a:t>
            </a: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в предоставлении им кредитов банкам.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38" y="-896938"/>
            <a:ext cx="9720262" cy="7348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600" dirty="0" smtClean="0">
                <a:solidFill>
                  <a:srgbClr val="0070C0"/>
                </a:solidFill>
              </a:rPr>
              <a:t>Структура.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Банковская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система Франции имеет трехуровневую структуру: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600" dirty="0">
                <a:solidFill>
                  <a:srgbClr val="0070C0"/>
                </a:solidFill>
              </a:rPr>
              <a:t>I </a:t>
            </a:r>
            <a:r>
              <a:rPr lang="ru-RU" sz="2600" dirty="0" smtClean="0">
                <a:solidFill>
                  <a:srgbClr val="0070C0"/>
                </a:solidFill>
              </a:rPr>
              <a:t>уровень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Банк Франции;</a:t>
            </a:r>
            <a:b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600" dirty="0" smtClean="0">
                <a:solidFill>
                  <a:srgbClr val="0070C0"/>
                </a:solidFill>
              </a:rPr>
              <a:t>II уровень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Коммерческие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деловые и сберегательные банки, финансовые компании, учреждения специализированных кредитов и банки для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сделок; </a:t>
            </a:r>
            <a:b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600" dirty="0" smtClean="0">
                <a:solidFill>
                  <a:srgbClr val="0070C0"/>
                </a:solidFill>
              </a:rPr>
              <a:t>III уровень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Учреждения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взаимного и кооперативного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кредита. </a:t>
            </a:r>
            <a:endParaRPr lang="ru-RU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38" y="-2571750"/>
            <a:ext cx="9720262" cy="102123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банковской системе Франции различаются </a:t>
            </a:r>
            <a:r>
              <a:rPr lang="ru-RU" sz="2800" dirty="0">
                <a:solidFill>
                  <a:srgbClr val="0070C0"/>
                </a:solidFill>
              </a:rPr>
              <a:t>коммерческие депозитные банки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которые специализируются в области краткосрочных кредитных операций, и </a:t>
            </a:r>
            <a:r>
              <a:rPr lang="ru-RU" sz="2800" dirty="0">
                <a:solidFill>
                  <a:srgbClr val="0070C0"/>
                </a:solidFill>
              </a:rPr>
              <a:t>инвестиционные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или </a:t>
            </a:r>
            <a:r>
              <a:rPr lang="ru-RU" sz="2800" dirty="0">
                <a:solidFill>
                  <a:srgbClr val="0070C0"/>
                </a:solidFill>
              </a:rPr>
              <a:t>деловые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банки, финансирующие промышленность. Третьей разновидностью, занимающей промежуточное положение между депозитными и деловыми банками, являются так называемые </a:t>
            </a:r>
            <a:r>
              <a:rPr lang="ru-RU" sz="2800" dirty="0">
                <a:solidFill>
                  <a:srgbClr val="0070C0"/>
                </a:solidFill>
              </a:rPr>
              <a:t>банки долгосрочного и среднесрочного кредита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38" y="-1573213"/>
            <a:ext cx="9720262" cy="864870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степени развития государственного регулирования в банковской сфере Франция занимает первое место.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Это выразилось:</a:t>
            </a:r>
            <a:b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dirty="0" smtClean="0">
                <a:solidFill>
                  <a:srgbClr val="0070C0"/>
                </a:solidFill>
              </a:rPr>
              <a:t>во-первых</a:t>
            </a:r>
            <a:r>
              <a:rPr lang="ru-RU" sz="2600" dirty="0">
                <a:solidFill>
                  <a:srgbClr val="0070C0"/>
                </a:solidFill>
              </a:rPr>
              <a:t>,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превращении после Второй мировой войны ряда банков в государственную собственность: подверглись национализации не только Банк Франции, но и четыре крупнейших депозитных банка, слившиеся впоследствии в три. К государственным кредитным учреждениям относятся также Депозитно-сохранная касса, сберегательные кассы, Французский банк внешней торговли и др.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A41AC481-B287-49C8-90EF-C669597D2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26463C-1EFC-42B1-AAB3-51D46B5F3730}"/>
</file>

<file path=customXml/itemProps2.xml><?xml version="1.0" encoding="utf-8"?>
<ds:datastoreItem xmlns:ds="http://schemas.openxmlformats.org/officeDocument/2006/customXml" ds:itemID="{FB91AC54-C532-43A4-B6C1-A71F80F5445C}"/>
</file>

<file path=customXml/itemProps3.xml><?xml version="1.0" encoding="utf-8"?>
<ds:datastoreItem xmlns:ds="http://schemas.openxmlformats.org/officeDocument/2006/customXml" ds:itemID="{504FCB47-BC8D-48EF-9C52-04EE35C922FF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</TotalTime>
  <Words>768</Words>
  <Application>Microsoft Office PowerPoint</Application>
  <PresentationFormat>Произвольный</PresentationFormat>
  <Paragraphs>19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Calibri</vt:lpstr>
      <vt:lpstr>Arial</vt:lpstr>
      <vt:lpstr>Tw Cen MT</vt:lpstr>
      <vt:lpstr>Wingdings 3</vt:lpstr>
      <vt:lpstr>Times New Roman</vt:lpstr>
      <vt:lpstr>Tw Cen MT Condensed</vt:lpstr>
      <vt:lpstr>Интеграл</vt:lpstr>
      <vt:lpstr>Интеграл</vt:lpstr>
      <vt:lpstr>Интеграл</vt:lpstr>
      <vt:lpstr>Интеграл</vt:lpstr>
      <vt:lpstr>Интеграл</vt:lpstr>
      <vt:lpstr>Интеграл</vt:lpstr>
      <vt:lpstr>БАНКОВСКАЯ СИСТЕМА ФРАНЦИИ</vt:lpstr>
      <vt:lpstr>БАНК ФРАНЦИИ (BANK OF FRANCE) БЫЛ ОСНОВАН В 1800 Г. НАПОЛЕОНОМ БОНАПАРТОМ И ПОЛУЧИЛ ОФИЦИАЛЬНОЕ РАЗРЕШЕНИЕ НА ДЕЯТЕЛЬНОСТЬ В 1803Г., КОГДА ЕЩЕ НЕ СУЩЕСТВОВАЛО НИКАКИХ ДРУГИХ ФРАНЦУЗСКИХ БАНКОВ, БАНК ФРАНЦИИ БОЛЕЕ ВЕКА ОСТАВАЛСЯ КРУПНЕЙШИМ КОММЕРЧЕСКИМ БАНКОМ ФРАНЦИИ, КОТОРЫЙ НЕ ТОЛЬКО ВЫПОЛНЯЛ ФУНКЦИИ ЦЕНТРАЛЬНОГО БАНКА СТРАНЫ, НО И НЕПОСРЕДСТВЕННО ОБСЛУЖИВАЛ КЛИЕНТОВ ЧЕРЕЗ ШИРОКУЮ СЕТЬ ОТДЕЛЕНИЙ И КОНТОР. В НАСТОЯЩЕЕ ВРЕМЯ ОН НЕ ОСУЩЕСТВЛЯЕТ ОПЕРАЦИИ С ЧАСТНОЙ ТОРГОВО-ПРОМЫШЛЕННОЙ КЛИЕНТУРОЙ, ХОТЯ ДО СИХ ПОР СОХРАНЯЕТ ОБШИРНУЮ СЕТЬ ОТДЕЛЕНИЙ ПО ВСЕЙ ФРАНЦИИ.</vt:lpstr>
      <vt:lpstr>ДО 1936 Г. БАНК ФРАНЦИИ УПРАВЛЯЛСЯ СОВЕТОМ, СОСТОЯВШИМ ИЗ 15 «РЕГЕНТОВ». В 1936 Г. ОН БЫЛ ЗАМЕНЕН НА ГЕНЕРАЛЬНЫЙ СОВЕТ, ВКЛЮЧАВШИЙ УЖЕ 20 ДИРЕКТОРОВ. ПО ЗАКОНУ ОТ 2 ДЕКАБРЯ 1945 Г. КАПИТАЛ БАНКА ФРАНЦИИ БЫЛ ПЕРЕДАН ГОСУДАРСТВУ, ВСЛЕДСТВИЕ ЧЕГО ОН ДО СИХ ПОР СОХРАНЯЕТ СТАТУС ГОСУДАРСТВЕННОГО УЧРЕЖДЕНИЯ БАНК ФРАНЦИИ ОТВЕЧАЕТ ЗА РАЗРАБОТКУ И РЕАЛИЗАЦИЮ МОНЕТАРНОЙ ПОЛИТИКИ В ЦЕЛЯХ ОБЕСПЕЧЕНИЯ СТАБИЛЬНОСТИ ЦЕН; РЕШЕНИЯ ПРИНИМАЮТСЯ КОЛЛЕГИАЛЬНО СОВЕТОМ ПО МОНЕТАРНОЙ ПОЛИТИКЕ, СОСТОЯЩИМ ИЗ ДЕВЯТИ ЧЕЛОВЕК, НЕЗАВИСИМОСТЬ МНЕНИЙ КОТОРЫХ ГАРАНТИРУЕТСЯ ПОЛОЖЕНИЯМИ УСТАВА ОБ ИХ НАЗНАЧЕНИИ И СРОКАХ ПОЛНОМОЧИЙ; С ЦЕЛЬЮ ОБЕСПЕЧЕНИЯ НЕЗАВИСИМОГО СТАТУСА СОВЕТА ПО МОНЕТАРНОЙ ПОЛИТИКЕ В ПРОЦЕССЕ ПРИНЯТИЯ РЕШЕНИЙ ЧЛЕНАМ СОВЕТА ЗАПРЕЩЕНО ЗАПРАШИВАТЬ МНЕНИЕ ИЛИ СЛЕДОВАТЬ УКАЗАНИЯМ ПРАВИТЕЛЬСТВА В ЭТОЙ ОБЛАСТИ. </vt:lpstr>
      <vt:lpstr>СТРУКТУРА БАНКА ФРАНЦИИ ВКЛЮЧАЕТ В СЕБЯ ДВА СОВЕТА: СОВЕТ ПО МОНЕТАРНОЙ ПОЛИТИКЕ И ГЕНЕРАЛЬНЫЙ СОВЕТ. В КОМПЕТЕНЦИЮ СОВЕТА ПО МОНЕТАРНОЙ ПОЛИТИКЕ ВХОДИТ РАЗРАБОТКА МОНЕТАРНОЙ ТАКТИКИ И СТРАТЕГИИ ГОСУДАРСТВА, ОПРЕДЕЛЕНИЕ ОСНОВНЫХ ДЕНЕЖНЫХ АГРЕГАТОВ И ДРУГИХ ПОКАЗАТЕЛЕЙ, ОБЕСПЕЧИВАЮЩИХ ДОСТИЖЕНИЕ КОНЕЧНЫХ ЦЕЛЕЙ МОНЕТАРНОЙ ПОЛИТИКИ. ВОЗГЛАВЛЯЕТ СОВЕТ УПРАВЛЯЮЩИЙ БАНКОМ, КРОМЕ НЕГО, В СОВЕТ ВХОДЯТ ВОСЕМЬ ЧЛЕНОВ, НАЗНАЧАЕМЫХ СОВЕТОМ МИНИСТРОВ. ОПЕРАТИВНОЙ ДЕЯТЕЛЬНОСТЬЮ БАНКА ФРАНЦИИ РУКОВОДИТ ГЕНЕРАЛЬНЫЙ СОВЕТ. ОН ЗАНИМАЕТСЯ КАДРОВЫМИ ВОПРОСАМИ, ОПРЕДЕЛЕНИЕМ ПРИБЫЛИ БАНКА И ДРУГИМИ. ОРГАНИЗАЦИОННО В ГЕНЕРАЛЬНЫЙ СОВЕТ ВХОДЯТ СОВЕТ ПО МОНЕТАРНОЙ ПОЛИТИКЕ, ПРЕДСТАВИТЕЛИ СОВЕТА МИНИСТРОВ, КАЗНАЧЕЙСТВА И ДРУГИХ СТРУКТУР. </vt:lpstr>
      <vt:lpstr>ФРАНЦУЗСКИЕ БАНКИ ИГРАЮТ ЗАМЕТНУЮ РОЛЬ НА МИРОВОЙ АРЕНЕ.   ЧЕТЫРЕ ВЕДУЩИХ:   «БАНК НАСЬОНАЛЬ ДЕ ПАРИ»   «КРЕДИ АГРИКОЛЬ»   «КРЕДИ ЛИОННЭ»  «СОСЬЕТЕ ЖЕНЕРАЛЬ»  ОНИ ВХОДЯТ В ЧИСЛО 25 КРУПНЕЙШИХ БАНКОВ МИРА.</vt:lpstr>
      <vt:lpstr>БАНК ФРАНЦИИ ЯВЛЯЕТСЯ МЕСТОМ ХРАНЕНИЯ ЗОЛОТОВАЛЮТНЫХ РЕЗЕРВОВ СТРАНЫ. ОН ВЫПОЛНЯЕТ ТАКЖЕ ФУНКЦИЮ БАНКА ГОСУДАРСТВА. ПРЯМОЕ КРЕДИТОВАНИЕ БАНКОМ ГОСУДАРСТВА ОСУЩЕСТВЛЯЕТСЯ В РАЗМЕРАХ, ОПРЕДЕЛЯЕМЫХ ДОГОВОРЕННОСТЬЮ МЕЖДУ УПРАВЛЯЮЩИМ БАНКА И МИНИСТРОМ ЭКОНОМИКИ И ФИНАНСОВ. КОСВЕННОЕ КРЕДИТОВАНИЕ БАНКОМ ГОСУДАРСТВА СКРЫВАЕТСЯ ПОД РУБРИКОЙ «УЧЕТНОГО ПОРТФЕЛЯ», В СОСТАВЕ КОТОРОГО ВИДНОЕ МЕСТО ЗАНИМАЮТ КАЗНАЧЕЙСКИЕ ВЕКСЕЛЯ. БАНК ФРАНЦИИ ТАКЖЕ ПОКУПАЕТ ГОСУДАРСТВЕННЫЕ ЦЕННЫЕ БУМАГИ И ПРЕДОСТАВЛЯЕТ ПОД НИХ ССУДЫ. СВОБОДНЫЕ ДЕНЕЖНЫЕ СРЕДСТВА КАЗНАЧЕЙСТВА НАХОДЯТСЯ НА ЕГО ТЕКУЩЕМ СЧЕТЕ В ЭТОМ БАНКЕ. ВАЖНОЙ СТОРОНОЙ ДЕЯТЕЛЬНОСТИ БАНКА ЯВЛЯЮТСЯ ОСУЩЕСТВЛЕНИЕ ВАЛЮТНОГО КОНТРОЛЯ И РЕГУЛИРОВАНИЕ КРЕДИТА ПУТЕМ МАНЕВРИРОВАНИЯ ПРОЦЕНТНЫМИ СТАВКАМИ И НОРМАМИ ОБЯЗАТЕЛЬНЫХ РЕЗЕРВОВ. БАНК ФРАНЦИИ, ИМЕЮЩИЙ 258 КОНТОР, СЛУЖИТ «БАНКОМ БАНКОВ», ЧТО ВЫРАЖАЕТСЯ В СОСРЕДОТОЧЕНИИ У НЕГО БАНКОВСКИХ РЕЗЕРВОВ И В ПРЕДОСТАВЛЕНИИ ИМ КРЕДИТОВ БАНКАМ.   </vt:lpstr>
      <vt:lpstr>СТРУКТУРА.  БАНКОВСКАЯ СИСТЕМА ФРАНЦИИ ИМЕЕТ ТРЕХУРОВНЕВУЮ СТРУКТУРУ:    I УРОВЕНЬ: БАНК ФРАНЦИИ;   II УРОВЕНЬ: КОММЕРЧЕСКИЕ, ДЕЛОВЫЕ И СБЕРЕГАТЕЛЬНЫЕ БАНКИ, ФИНАНСОВЫЕ КОМПАНИИ, УЧРЕЖДЕНИЯ СПЕЦИАЛИЗИРОВАННЫХ КРЕДИТОВ И БАНКИ ДЛЯ СДЕЛОК;    III УРОВЕНЬ: УЧРЕЖДЕНИЯ ВЗАИМНОГО И КООПЕРАТИВНОГО КРЕДИТА. </vt:lpstr>
      <vt:lpstr>В БАНКОВСКОЙ СИСТЕМЕ ФРАНЦИИ РАЗЛИЧАЮТСЯ КОММЕРЧЕСКИЕ ДЕПОЗИТНЫЕ БАНКИ, КОТОРЫЕ СПЕЦИАЛИЗИРУЮТСЯ В ОБЛАСТИ КРАТКОСРОЧНЫХ КРЕДИТНЫХ ОПЕРАЦИЙ, И ИНВЕСТИЦИОННЫЕ, ИЛИ ДЕЛОВЫЕ, БАНКИ, ФИНАНСИРУЮЩИЕ ПРОМЫШЛЕННОСТЬ. ТРЕТЬЕЙ РАЗНОВИДНОСТЬЮ, ЗАНИМАЮЩЕЙ ПРОМЕЖУТОЧНОЕ ПОЛОЖЕНИЕ МЕЖДУ ДЕПОЗИТНЫМИ И ДЕЛОВЫМИ БАНКАМИ, ЯВЛЯЮТСЯ ТАК НАЗЫВАЕМЫЕ БАНКИ ДОЛГОСРОЧНОГО И СРЕДНЕСРОЧНОГО КРЕДИТА.</vt:lpstr>
      <vt:lpstr>ПО СТЕПЕНИ РАЗВИТИЯ ГОСУДАРСТВЕННОГО РЕГУЛИРОВАНИЯ В БАНКОВСКОЙ СФЕРЕ ФРАНЦИЯ ЗАНИМАЕТ ПЕРВОЕ МЕСТО.   ЭТО ВЫРАЗИЛОСЬ:  ВО-ПЕРВЫХ, В ПРЕВРАЩЕНИИ ПОСЛЕ ВТОРОЙ МИРОВОЙ ВОЙНЫ РЯДА БАНКОВ В ГОСУДАРСТВЕННУЮ СОБСТВЕННОСТЬ: ПОДВЕРГЛИСЬ НАЦИОНАЛИЗАЦИИ НЕ ТОЛЬКО БАНК ФРАНЦИИ, НО И ЧЕТЫРЕ КРУПНЕЙШИХ ДЕПОЗИТНЫХ БАНКА, СЛИВШИЕСЯ ВПОСЛЕДСТВИИ В ТРИ. К ГОСУДАРСТВЕННЫМ КРЕДИТНЫМ УЧРЕЖДЕНИЯМ ОТНОСЯТСЯ ТАКЖЕ ДЕПОЗИТНО-СОХРАННАЯ КАССА, СБЕРЕГАТЕЛЬНЫЕ КАССЫ, ФРАНЦУЗСКИЙ БАНК ВНЕШНЕЙ ТОРГОВЛИ И ДР.</vt:lpstr>
      <vt:lpstr>ВО-ВТОРЫХ, ГОСУДАРСТВО УЧАСТВУЕТ В КАПИТАЛЕ РЯДА БАНКОВ. ТАКОГО РОДА КРЕДИТНЫЕ УЧРЕЖДЕНИЯ МОЖНО СЧИТАТЬ «ПОЛУГОСУДАРСТВЕННЫМИ». ДОЛЯ ГОСУДАРСТВЕННОГО И ПОЛУГОСУДАРСТВЕННОГО СЕКТОРА В СВОДНОМ БАЛАНСЕ КРЕДИТНЫХ УЧРЕЖДЕНИЙ ФРАНЦИИ СОСТАВЛЯЕТ ОКОЛО 80%.</vt:lpstr>
      <vt:lpstr>В-ТРЕТЬИХ, ГОСУДАРСТВЕННОЕ РЕГУЛИРОВАНИЕ БАНКОВСКОГО ДЕЛА ОСУЩЕСТВЛЯЕТСЯ КАК ЧЕРЕЗ БАНК ФРАНЦИИ, ТАК И ЧЕРЕЗ НАЦИОНАЛЬНЫЙ КРЕДИТНЫЙ СОВЕТ, ПРЕЗИДЕНТОМ КОТОРОГО ЯВЛЯЕТСЯ МИНИСТР ФИНАНСОВ, А ВИЦЕ-ПРЕЗИДЕНТОМ — УПРАВЛЯЮЩИЙ БАНКОМ ФРАНЦИИ. В СОВЕТ, СОСТОЯЩИЙ ИЗ 46 ЧЛЕНОВ, ВХОДЯТ ВОСЕМЬ ПРЕДСТАВИТЕЛЕЙ РАЗЛИЧНЫХ МИНИСТЕРСТВ, А БОЛЬШИНСТВО ДРУГИХ ЧЛЕНОВ, ПРЕДСТАВЛЯЮЩИХ РАЗЛИЧНЫЕ ОТРАСЛИ ХОЗЯЙСТВА, УТВЕРЖДАЮТСЯ МИНИСТРОМ ФИНАНСОВ. НАЦИОНАЛЬНЫЙ КРЕДИТНЫЙ СОВЕТ НАДЕЛЕН ПРАВОМ КОНТРОЛЯ НАД КРЕДИТОМ И БАНКАМИ (ОПРЕДЕЛЕНИЕ УСЛОВИЙ КРЕДИТА, МИНИМАЛЬНЫХ ОБЯЗАТЕЛЬНЫХ БАНКОВСКИХ РЕЗЕРВОВ И Т.Д.). КРОМЕ ТОГО, СУЩЕСТВУЕТ БАНКОВСКАЯ КОНТРОЛЬНАЯ КОМИССИЯ В СОСТАВЕ ШЕСТИ ЧЛЕНОВ, ЯВЛЯЮЩИХСЯ ГЛАВНЫМ ОБРАЗОМ ПРЕДСТАВИТЕЛЯМИ ПРАВИТЕЛЬСТВЕННЫХ ОРГАНОВ. ГОСУДАРСТВО ПРОВОДИТ КРЕДИТНУЮ ПОЛИТИКУ, РЕГУЛИРУЯ УЧЕТНЫЕ СТАВКИ, НОРМЫ БАНКОВСКИХ РЕЗЕРВОВ И Т.Д. ГОСУДАРСТВЕННЫЙ КОНТРОЛЬ И РЕГУЛИРОВАНИЕ РАСПРЕДЕЛЕНИЯ КРЕДИТНЫХ РЕСУРСОВ ИГРАЮТ ВАЖНУЮ РОЛЬ В ОСУЩЕСТВЛЕНИИ ВО ФРАНЦИИ ГОСУДАРСТВЕННОГО ПРОГРАММИРОВАНИЯ ЭКОНОМИКИ. </vt:lpstr>
      <vt:lpstr>В-ЧЕТВЕРТЫХ, БАНКИ ПРИНИМАЮТ АКТИВНОЕ УЧАСТИЕ В ФИНАНСИРОВАНИИ ГОСУДАРСТВА ЧЕРЕЗ УЧЕТ КАЗНАЧЕЙСКИХ ВЕКСЕЛЕЙ И ПОКУПКУ ГОСУДАРСТВЕННЫХ ЦЕННЫХ БУМАГ. ЗДЕСЬ БАНКОВСКИЙ КРЕДИТ СРАСТАЕТСЯ С ГОСУДАРСТВЕННЫМ БЮДЖЕТОМ И АКТИВНО СОДЕЙСТВУЕТ МОБИЛИЗАЦИИ СРЕДСТВ, КОТОРЫЕ ТРАТЯТСЯ ГОСУДАРСТВОМ НА ОПЛАТУ ЗАКАЗОВ И СВОИХ РАСХОДОВ.</vt:lpstr>
      <vt:lpstr>ПО СТЕПЕНИ РАЗВИТИЯ ГОСУДАРСТВЕННОГО РЕГУЛИРОВАНИЯ В БАНКОВСКОЙ СФЕРЕ ФРАНЦИЯ ЗАНИМАЕТ ПЕРВОЕ МЕСТО.</vt:lpstr>
      <vt:lpstr>СПАСИБО ЗА ВНИМАНИЕ!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Банковская система Франции</dc:title>
  <dc:creator>Andru</dc:creator>
  <cp:lastModifiedBy>Bashlakova</cp:lastModifiedBy>
  <cp:revision>8</cp:revision>
  <dcterms:created xsi:type="dcterms:W3CDTF">2015-05-20T20:55:40Z</dcterms:created>
  <dcterms:modified xsi:type="dcterms:W3CDTF">2015-06-02T12:32:21Z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